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258"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27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dley Jacobs" initials="BJ" lastIdx="11" clrIdx="0">
    <p:extLst/>
  </p:cmAuthor>
  <p:cmAuthor id="2" name="Patrick Hunter"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48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56EECB-DE38-F748-B0BC-87D765A15BAD}" type="datetimeFigureOut">
              <a:rPr lang="en-US" smtClean="0"/>
              <a:t>4/26/17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EE55DB-8ED1-B441-A711-E88DD8CA7562}" type="slidenum">
              <a:rPr lang="en-US" smtClean="0"/>
              <a:t>‹#›</a:t>
            </a:fld>
            <a:endParaRPr lang="en-US"/>
          </a:p>
        </p:txBody>
      </p:sp>
    </p:spTree>
    <p:extLst>
      <p:ext uri="{BB962C8B-B14F-4D97-AF65-F5344CB8AC3E}">
        <p14:creationId xmlns:p14="http://schemas.microsoft.com/office/powerpoint/2010/main" val="29888242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88D6D4-24BA-4FC9-B0D9-974883B9D550}" type="datetimeFigureOut">
              <a:rPr lang="en-US"/>
              <a:t>4/26/17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57CDE-6F5E-493C-956B-D5ED927261B2}" type="slidenum">
              <a:rPr lang="en-US"/>
              <a:t>‹#›</a:t>
            </a:fld>
            <a:endParaRPr lang="en-US"/>
          </a:p>
        </p:txBody>
      </p:sp>
    </p:spTree>
    <p:extLst>
      <p:ext uri="{BB962C8B-B14F-4D97-AF65-F5344CB8AC3E}">
        <p14:creationId xmlns:p14="http://schemas.microsoft.com/office/powerpoint/2010/main" val="6240779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1</a:t>
            </a:fld>
            <a:endParaRPr lang="en-US"/>
          </a:p>
        </p:txBody>
      </p:sp>
    </p:spTree>
    <p:extLst>
      <p:ext uri="{BB962C8B-B14F-4D97-AF65-F5344CB8AC3E}">
        <p14:creationId xmlns:p14="http://schemas.microsoft.com/office/powerpoint/2010/main" val="249884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2</a:t>
            </a:fld>
            <a:endParaRPr lang="en-US"/>
          </a:p>
        </p:txBody>
      </p:sp>
    </p:spTree>
    <p:extLst>
      <p:ext uri="{BB962C8B-B14F-4D97-AF65-F5344CB8AC3E}">
        <p14:creationId xmlns:p14="http://schemas.microsoft.com/office/powerpoint/2010/main" val="1904750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057CDE-6F5E-493C-956B-D5ED927261B2}" type="slidenum">
              <a:rPr lang="en-US"/>
              <a:t>3</a:t>
            </a:fld>
            <a:endParaRPr lang="en-US"/>
          </a:p>
        </p:txBody>
      </p:sp>
    </p:spTree>
    <p:extLst>
      <p:ext uri="{BB962C8B-B14F-4D97-AF65-F5344CB8AC3E}">
        <p14:creationId xmlns:p14="http://schemas.microsoft.com/office/powerpoint/2010/main" val="1904750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ECBABC-8DB9-C042-83AC-E39C9AA89753}" type="datetime1">
              <a:rPr lang="en-US" smtClean="0"/>
              <a:t>4/26/17</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853078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F3AB4F-1052-114D-A546-BEB6E4F72FBE}" type="datetime1">
              <a:rPr lang="en-US" smtClean="0"/>
              <a:t>4/26/17</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18675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1AC5D3-E4B2-474C-9850-9CEB9D46904A}" type="datetime1">
              <a:rPr lang="en-US" smtClean="0"/>
              <a:t>4/26/17</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561867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4FB8D-316B-3140-93EC-3B9A144AA82A}" type="datetime1">
              <a:rPr lang="en-US" smtClean="0"/>
              <a:t>4/26/17</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15403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D54BDF-0B16-9849-8402-AB9DA3B3A8C7}" type="datetime1">
              <a:rPr lang="en-US" smtClean="0"/>
              <a:t>4/26/17</a:t>
            </a:fld>
            <a:endParaRPr lang="en-US"/>
          </a:p>
        </p:txBody>
      </p:sp>
      <p:sp>
        <p:nvSpPr>
          <p:cNvPr id="5" name="Footer Placeholder 4"/>
          <p:cNvSpPr>
            <a:spLocks noGrp="1"/>
          </p:cNvSpPr>
          <p:nvPr>
            <p:ph type="ftr" sz="quarter" idx="11"/>
          </p:nvPr>
        </p:nvSpPr>
        <p:spPr/>
        <p:txBody>
          <a:bodyPr/>
          <a:lstStyle/>
          <a:p>
            <a:r>
              <a:rPr lang="en-US" smtClean="0"/>
              <a:t>USA Swimming National Officials Committee</a:t>
            </a:r>
            <a:endParaRPr lang="en-US"/>
          </a:p>
        </p:txBody>
      </p:sp>
      <p:sp>
        <p:nvSpPr>
          <p:cNvPr id="6" name="Slide Number Placeholder 5"/>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277261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B3515C-77C4-4C47-89E2-4EFC527ECD24}" type="datetime1">
              <a:rPr lang="en-US" smtClean="0"/>
              <a:t>4/26/17</a:t>
            </a:fld>
            <a:endParaRPr lang="en-US"/>
          </a:p>
        </p:txBody>
      </p:sp>
      <p:sp>
        <p:nvSpPr>
          <p:cNvPr id="6" name="Footer Placeholder 5"/>
          <p:cNvSpPr>
            <a:spLocks noGrp="1"/>
          </p:cNvSpPr>
          <p:nvPr>
            <p:ph type="ftr" sz="quarter" idx="11"/>
          </p:nvPr>
        </p:nvSpPr>
        <p:spPr/>
        <p:txBody>
          <a:bodyPr/>
          <a:lstStyle/>
          <a:p>
            <a:r>
              <a:rPr lang="en-US" smtClean="0"/>
              <a:t>USA Swimming National Officials Committee</a:t>
            </a:r>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282475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981E16-1F0C-9843-9077-B78BE0ECAEF3}" type="datetime1">
              <a:rPr lang="en-US" smtClean="0"/>
              <a:t>4/26/17</a:t>
            </a:fld>
            <a:endParaRPr lang="en-US"/>
          </a:p>
        </p:txBody>
      </p:sp>
      <p:sp>
        <p:nvSpPr>
          <p:cNvPr id="8" name="Footer Placeholder 7"/>
          <p:cNvSpPr>
            <a:spLocks noGrp="1"/>
          </p:cNvSpPr>
          <p:nvPr>
            <p:ph type="ftr" sz="quarter" idx="11"/>
          </p:nvPr>
        </p:nvSpPr>
        <p:spPr/>
        <p:txBody>
          <a:bodyPr/>
          <a:lstStyle/>
          <a:p>
            <a:r>
              <a:rPr lang="en-US" smtClean="0"/>
              <a:t>USA Swimming National Officials Committee</a:t>
            </a:r>
            <a:endParaRPr lang="en-US"/>
          </a:p>
        </p:txBody>
      </p:sp>
      <p:sp>
        <p:nvSpPr>
          <p:cNvPr id="9" name="Slide Number Placeholder 8"/>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109069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B9B0F7-3960-E744-87D7-D59FED638DFB}" type="datetime1">
              <a:rPr lang="en-US" smtClean="0"/>
              <a:t>4/26/17</a:t>
            </a:fld>
            <a:endParaRPr lang="en-US"/>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
        <p:nvSpPr>
          <p:cNvPr id="5" name="Slide Number Placeholder 4"/>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76595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0EB139-944E-DB40-962A-032F5BCC9746}" type="datetime1">
              <a:rPr lang="en-US" smtClean="0"/>
              <a:t>4/26/17</a:t>
            </a:fld>
            <a:endParaRPr lang="en-US"/>
          </a:p>
        </p:txBody>
      </p:sp>
      <p:sp>
        <p:nvSpPr>
          <p:cNvPr id="3" name="Footer Placeholder 2"/>
          <p:cNvSpPr>
            <a:spLocks noGrp="1"/>
          </p:cNvSpPr>
          <p:nvPr>
            <p:ph type="ftr" sz="quarter" idx="11"/>
          </p:nvPr>
        </p:nvSpPr>
        <p:spPr/>
        <p:txBody>
          <a:bodyPr/>
          <a:lstStyle/>
          <a:p>
            <a:r>
              <a:rPr lang="en-US" smtClean="0"/>
              <a:t>USA Swimming National Officials Committee</a:t>
            </a:r>
            <a:endParaRPr lang="en-US"/>
          </a:p>
        </p:txBody>
      </p:sp>
      <p:sp>
        <p:nvSpPr>
          <p:cNvPr id="4" name="Slide Number Placeholder 3"/>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311590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1B945B-A8D4-5B42-AD0D-6224ED156745}" type="datetime1">
              <a:rPr lang="en-US" smtClean="0"/>
              <a:t>4/26/17</a:t>
            </a:fld>
            <a:endParaRPr lang="en-US"/>
          </a:p>
        </p:txBody>
      </p:sp>
      <p:sp>
        <p:nvSpPr>
          <p:cNvPr id="6" name="Footer Placeholder 5"/>
          <p:cNvSpPr>
            <a:spLocks noGrp="1"/>
          </p:cNvSpPr>
          <p:nvPr>
            <p:ph type="ftr" sz="quarter" idx="11"/>
          </p:nvPr>
        </p:nvSpPr>
        <p:spPr/>
        <p:txBody>
          <a:bodyPr/>
          <a:lstStyle/>
          <a:p>
            <a:r>
              <a:rPr lang="en-US" smtClean="0"/>
              <a:t>USA Swimming National Officials Committee</a:t>
            </a:r>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5803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676D2-F134-EE44-8BB4-FFA6F91C9A75}" type="datetime1">
              <a:rPr lang="en-US" smtClean="0"/>
              <a:t>4/26/17</a:t>
            </a:fld>
            <a:endParaRPr lang="en-US"/>
          </a:p>
        </p:txBody>
      </p:sp>
      <p:sp>
        <p:nvSpPr>
          <p:cNvPr id="6" name="Footer Placeholder 5"/>
          <p:cNvSpPr>
            <a:spLocks noGrp="1"/>
          </p:cNvSpPr>
          <p:nvPr>
            <p:ph type="ftr" sz="quarter" idx="11"/>
          </p:nvPr>
        </p:nvSpPr>
        <p:spPr/>
        <p:txBody>
          <a:bodyPr/>
          <a:lstStyle/>
          <a:p>
            <a:r>
              <a:rPr lang="en-US" smtClean="0"/>
              <a:t>USA Swimming National Officials Committee</a:t>
            </a:r>
            <a:endParaRPr lang="en-US"/>
          </a:p>
        </p:txBody>
      </p:sp>
      <p:sp>
        <p:nvSpPr>
          <p:cNvPr id="7" name="Slide Number Placeholder 6"/>
          <p:cNvSpPr>
            <a:spLocks noGrp="1"/>
          </p:cNvSpPr>
          <p:nvPr>
            <p:ph type="sldNum" sz="quarter" idx="12"/>
          </p:nvPr>
        </p:nvSpPr>
        <p:spPr/>
        <p:txBody>
          <a:bodyPr/>
          <a:lstStyle/>
          <a:p>
            <a:fld id="{B84EF88E-F465-A940-86C8-902412353B3B}" type="slidenum">
              <a:rPr lang="en-US" smtClean="0"/>
              <a:t>‹#›</a:t>
            </a:fld>
            <a:endParaRPr lang="en-US"/>
          </a:p>
        </p:txBody>
      </p:sp>
    </p:spTree>
    <p:extLst>
      <p:ext uri="{BB962C8B-B14F-4D97-AF65-F5344CB8AC3E}">
        <p14:creationId xmlns:p14="http://schemas.microsoft.com/office/powerpoint/2010/main" val="24902598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CE2C9-45BC-1740-A793-B4770A80FDCF}" type="datetime1">
              <a:rPr lang="en-US" smtClean="0"/>
              <a:t>4/26/17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USA Swimming National Officials Committee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EF88E-F465-A940-86C8-902412353B3B}" type="slidenum">
              <a:rPr lang="en-US" smtClean="0"/>
              <a:t>‹#›</a:t>
            </a:fld>
            <a:endParaRPr lang="en-US"/>
          </a:p>
        </p:txBody>
      </p:sp>
    </p:spTree>
    <p:extLst>
      <p:ext uri="{BB962C8B-B14F-4D97-AF65-F5344CB8AC3E}">
        <p14:creationId xmlns:p14="http://schemas.microsoft.com/office/powerpoint/2010/main" val="3463973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51140"/>
            <a:ext cx="7772400" cy="2223860"/>
          </a:xfrm>
        </p:spPr>
        <p:txBody>
          <a:bodyPr>
            <a:normAutofit/>
          </a:bodyPr>
          <a:lstStyle/>
          <a:p>
            <a:r>
              <a:rPr lang="en-US" sz="3100" dirty="0" smtClean="0"/>
              <a:t>USA Swimming</a:t>
            </a:r>
            <a:br>
              <a:rPr lang="en-US" sz="3100" dirty="0" smtClean="0"/>
            </a:br>
            <a:r>
              <a:rPr lang="en-US" sz="3100" dirty="0" smtClean="0"/>
              <a:t> and [Insert LSC Here]</a:t>
            </a:r>
            <a:br>
              <a:rPr lang="en-US" sz="3100" dirty="0" smtClean="0"/>
            </a:br>
            <a:r>
              <a:rPr lang="en-US" sz="4900" b="1" dirty="0" smtClean="0"/>
              <a:t>Starter Clinic</a:t>
            </a:r>
            <a:endParaRPr lang="en-US" sz="4900" b="1" dirty="0"/>
          </a:p>
        </p:txBody>
      </p:sp>
      <p:sp>
        <p:nvSpPr>
          <p:cNvPr id="3" name="Subtitle 2"/>
          <p:cNvSpPr>
            <a:spLocks noGrp="1"/>
          </p:cNvSpPr>
          <p:nvPr>
            <p:ph type="subTitle" idx="1"/>
          </p:nvPr>
        </p:nvSpPr>
        <p:spPr>
          <a:xfrm>
            <a:off x="1371600" y="3545430"/>
            <a:ext cx="6400800" cy="1752600"/>
          </a:xfrm>
        </p:spPr>
        <p:txBody>
          <a:bodyPr>
            <a:normAutofit fontScale="92500"/>
          </a:bodyPr>
          <a:lstStyle/>
          <a:p>
            <a:r>
              <a:rPr lang="en-US" dirty="0" smtClean="0"/>
              <a:t>Clinic Instructor: [Insert Name Here]</a:t>
            </a:r>
          </a:p>
          <a:p>
            <a:r>
              <a:rPr lang="en-US" dirty="0" smtClean="0"/>
              <a:t>Presentation Prepared by USA Swimming National Officials Committee</a:t>
            </a:r>
          </a:p>
          <a:p>
            <a:endParaRPr lang="en-US" dirty="0"/>
          </a:p>
          <a:p>
            <a:endParaRPr lang="en-US" sz="2000" dirty="0"/>
          </a:p>
          <a:p>
            <a:endParaRPr lang="en-US" sz="2000"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01987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Your Mark”</a:t>
            </a:r>
            <a:endParaRPr lang="en-US" dirty="0"/>
          </a:p>
        </p:txBody>
      </p:sp>
      <p:sp>
        <p:nvSpPr>
          <p:cNvPr id="3" name="Content Placeholder 2"/>
          <p:cNvSpPr>
            <a:spLocks noGrp="1"/>
          </p:cNvSpPr>
          <p:nvPr>
            <p:ph idx="1"/>
          </p:nvPr>
        </p:nvSpPr>
        <p:spPr/>
        <p:txBody>
          <a:bodyPr/>
          <a:lstStyle/>
          <a:p>
            <a:r>
              <a:rPr lang="en-US" dirty="0" smtClean="0"/>
              <a:t>Conversational tone</a:t>
            </a:r>
          </a:p>
          <a:p>
            <a:r>
              <a:rPr lang="en-US" i="1" dirty="0" smtClean="0"/>
              <a:t>Inviting</a:t>
            </a:r>
            <a:r>
              <a:rPr lang="en-US" dirty="0" smtClean="0"/>
              <a:t> the swimmers to swim</a:t>
            </a:r>
          </a:p>
          <a:p>
            <a:r>
              <a:rPr lang="en-US" dirty="0" smtClean="0"/>
              <a:t>Slightly descending tone</a:t>
            </a:r>
          </a:p>
          <a:p>
            <a:r>
              <a:rPr lang="en-US" dirty="0" smtClean="0"/>
              <a:t>Statement, not a question</a:t>
            </a:r>
          </a:p>
          <a:p>
            <a:r>
              <a:rPr lang="en-US" dirty="0" smtClean="0"/>
              <a:t>Delivered in a relaxed, but confident way</a:t>
            </a:r>
          </a:p>
          <a:p>
            <a:r>
              <a:rPr lang="en-US" dirty="0" smtClean="0"/>
              <a:t>“Close the door” “Pass the Salt” “I love you”</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863175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Part of the Start”</a:t>
            </a:r>
            <a:endParaRPr lang="en-US" dirty="0"/>
          </a:p>
        </p:txBody>
      </p:sp>
      <p:sp>
        <p:nvSpPr>
          <p:cNvPr id="3" name="Content Placeholder 2"/>
          <p:cNvSpPr>
            <a:spLocks noGrp="1"/>
          </p:cNvSpPr>
          <p:nvPr>
            <p:ph idx="1"/>
          </p:nvPr>
        </p:nvSpPr>
        <p:spPr/>
        <p:txBody>
          <a:bodyPr/>
          <a:lstStyle/>
          <a:p>
            <a:r>
              <a:rPr lang="en-US" dirty="0" smtClean="0"/>
              <a:t>Wait for the swimmers to become stationary</a:t>
            </a:r>
          </a:p>
          <a:p>
            <a:r>
              <a:rPr lang="en-US" dirty="0" smtClean="0"/>
              <a:t>Stationary does NOT necessarily mean motionless</a:t>
            </a:r>
          </a:p>
          <a:p>
            <a:r>
              <a:rPr lang="en-US" dirty="0" smtClean="0"/>
              <a:t>Stationary = Establishes vertical plane at front of block</a:t>
            </a:r>
          </a:p>
          <a:p>
            <a:r>
              <a:rPr lang="en-US" dirty="0" smtClean="0"/>
              <a:t>Send the swimmers once all are stationary</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877852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Things Don’t Go As Planned….(For ANY Reason!)</a:t>
            </a:r>
            <a:endParaRPr lang="en-US" dirty="0"/>
          </a:p>
        </p:txBody>
      </p:sp>
      <p:sp>
        <p:nvSpPr>
          <p:cNvPr id="3" name="Content Placeholder 2"/>
          <p:cNvSpPr>
            <a:spLocks noGrp="1"/>
          </p:cNvSpPr>
          <p:nvPr>
            <p:ph idx="1"/>
          </p:nvPr>
        </p:nvSpPr>
        <p:spPr/>
        <p:txBody>
          <a:bodyPr/>
          <a:lstStyle/>
          <a:p>
            <a:r>
              <a:rPr lang="en-US" dirty="0" smtClean="0"/>
              <a:t>“Stand, please”</a:t>
            </a:r>
          </a:p>
          <a:p>
            <a:r>
              <a:rPr lang="en-US" dirty="0" smtClean="0"/>
              <a:t>To be delivered more softly and extremely calmly</a:t>
            </a:r>
          </a:p>
          <a:p>
            <a:r>
              <a:rPr lang="en-US" dirty="0" smtClean="0"/>
              <a:t>PATIENCE to allow swimmers to refocus before giving the command again</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2276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Once The Heat Has Started….</a:t>
            </a:r>
            <a:endParaRPr lang="en-US" dirty="0"/>
          </a:p>
        </p:txBody>
      </p:sp>
      <p:sp>
        <p:nvSpPr>
          <p:cNvPr id="3" name="Content Placeholder 2"/>
          <p:cNvSpPr>
            <a:spLocks noGrp="1"/>
          </p:cNvSpPr>
          <p:nvPr>
            <p:ph idx="1"/>
          </p:nvPr>
        </p:nvSpPr>
        <p:spPr/>
        <p:txBody>
          <a:bodyPr/>
          <a:lstStyle/>
          <a:p>
            <a:r>
              <a:rPr lang="en-US" dirty="0" smtClean="0"/>
              <a:t>Hold microphone open and in position until </a:t>
            </a:r>
            <a:r>
              <a:rPr lang="en-US" smtClean="0"/>
              <a:t>heads surface, </a:t>
            </a:r>
            <a:r>
              <a:rPr lang="en-US" dirty="0" smtClean="0"/>
              <a:t>in case necessary to recall</a:t>
            </a:r>
          </a:p>
          <a:p>
            <a:r>
              <a:rPr lang="en-US" dirty="0" smtClean="0"/>
              <a:t>Starter can recall a heat for any reason that caused swimmers to not have a fair start</a:t>
            </a:r>
          </a:p>
          <a:p>
            <a:r>
              <a:rPr lang="en-US" dirty="0" smtClean="0"/>
              <a:t>Recall = No Swimmers Charged with False Start</a:t>
            </a:r>
          </a:p>
          <a:p>
            <a:r>
              <a:rPr lang="en-US" dirty="0" smtClean="0"/>
              <a:t>Mark any empty lanes in starter program</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374563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False Start</a:t>
            </a:r>
            <a:endParaRPr lang="en-US" dirty="0"/>
          </a:p>
        </p:txBody>
      </p:sp>
      <p:sp>
        <p:nvSpPr>
          <p:cNvPr id="3" name="Content Placeholder 2"/>
          <p:cNvSpPr>
            <a:spLocks noGrp="1"/>
          </p:cNvSpPr>
          <p:nvPr>
            <p:ph idx="1"/>
          </p:nvPr>
        </p:nvSpPr>
        <p:spPr/>
        <p:txBody>
          <a:bodyPr/>
          <a:lstStyle/>
          <a:p>
            <a:r>
              <a:rPr lang="en-US" dirty="0" smtClean="0"/>
              <a:t>A Swimmer </a:t>
            </a:r>
            <a:r>
              <a:rPr lang="en-US" b="1" u="sng" dirty="0" smtClean="0"/>
              <a:t>STARTING</a:t>
            </a:r>
            <a:r>
              <a:rPr lang="en-US" dirty="0" smtClean="0"/>
              <a:t> early—breaking his/her stationary position before the start</a:t>
            </a:r>
          </a:p>
          <a:p>
            <a:r>
              <a:rPr lang="en-US" dirty="0" smtClean="0"/>
              <a:t>Record violation by </a:t>
            </a:r>
            <a:r>
              <a:rPr lang="en-US" dirty="0" smtClean="0"/>
              <a:t>notating on heat sheet</a:t>
            </a:r>
            <a:endParaRPr lang="en-US" dirty="0" smtClean="0"/>
          </a:p>
          <a:p>
            <a:r>
              <a:rPr lang="en-US" dirty="0" smtClean="0"/>
              <a:t>Dual confirmation procedures</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2739866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Stand</a:t>
            </a:r>
            <a:endParaRPr lang="en-US" dirty="0"/>
          </a:p>
        </p:txBody>
      </p:sp>
      <p:sp>
        <p:nvSpPr>
          <p:cNvPr id="3" name="Content Placeholder 2"/>
          <p:cNvSpPr>
            <a:spLocks noGrp="1"/>
          </p:cNvSpPr>
          <p:nvPr>
            <p:ph idx="1"/>
          </p:nvPr>
        </p:nvSpPr>
        <p:spPr/>
        <p:txBody>
          <a:bodyPr/>
          <a:lstStyle/>
          <a:p>
            <a:r>
              <a:rPr lang="en-US" dirty="0" smtClean="0"/>
              <a:t>Within approximately 5 meters from start of pool</a:t>
            </a:r>
          </a:p>
          <a:p>
            <a:r>
              <a:rPr lang="en-US" dirty="0" smtClean="0"/>
              <a:t>Want to be able to observe entire field but also distinguish between individual lanes</a:t>
            </a:r>
          </a:p>
          <a:p>
            <a:r>
              <a:rPr lang="en-US" dirty="0" smtClean="0"/>
              <a:t>Starter chooses first, referee adjusts to starter</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2928477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Familiar With Equipment</a:t>
            </a:r>
            <a:endParaRPr lang="en-US" dirty="0"/>
          </a:p>
        </p:txBody>
      </p:sp>
      <p:sp>
        <p:nvSpPr>
          <p:cNvPr id="3" name="Content Placeholder 2"/>
          <p:cNvSpPr>
            <a:spLocks noGrp="1"/>
          </p:cNvSpPr>
          <p:nvPr>
            <p:ph idx="1"/>
          </p:nvPr>
        </p:nvSpPr>
        <p:spPr/>
        <p:txBody>
          <a:bodyPr/>
          <a:lstStyle/>
          <a:p>
            <a:r>
              <a:rPr lang="en-US" dirty="0" smtClean="0"/>
              <a:t>Always test microphone, they are all different!</a:t>
            </a:r>
          </a:p>
          <a:p>
            <a:r>
              <a:rPr lang="en-US" dirty="0" smtClean="0"/>
              <a:t>Test volume, be sure you can be heard from all lanes! </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52994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Things to Say (And Not To Say!)</a:t>
            </a:r>
            <a:endParaRPr lang="en-US" dirty="0"/>
          </a:p>
        </p:txBody>
      </p:sp>
      <p:sp>
        <p:nvSpPr>
          <p:cNvPr id="3" name="Content Placeholder 2"/>
          <p:cNvSpPr>
            <a:spLocks noGrp="1"/>
          </p:cNvSpPr>
          <p:nvPr>
            <p:ph idx="1"/>
          </p:nvPr>
        </p:nvSpPr>
        <p:spPr/>
        <p:txBody>
          <a:bodyPr>
            <a:normAutofit/>
          </a:bodyPr>
          <a:lstStyle/>
          <a:p>
            <a:r>
              <a:rPr lang="en-US" sz="2800" dirty="0" smtClean="0"/>
              <a:t>Refer to the swimmers as “ladies” and “gentlemen”</a:t>
            </a:r>
          </a:p>
          <a:p>
            <a:r>
              <a:rPr lang="en-US" sz="2800" dirty="0" smtClean="0"/>
              <a:t>NEVER deviate the language of “Take your mark,” and “Stand, please”</a:t>
            </a:r>
          </a:p>
          <a:p>
            <a:r>
              <a:rPr lang="en-US" sz="2800" dirty="0" smtClean="0"/>
              <a:t>“Relax, please” or “Swimmers, relax” for prolonged delay</a:t>
            </a:r>
          </a:p>
          <a:p>
            <a:r>
              <a:rPr lang="en-US" sz="2800" dirty="0" smtClean="0"/>
              <a:t>“Lane __, toes, please,” if necessary to lower toes in backstroke</a:t>
            </a:r>
          </a:p>
          <a:p>
            <a:r>
              <a:rPr lang="en-US" sz="2800" dirty="0" smtClean="0"/>
              <a:t>“Thank you, ladies (gentlemen),” to clear pool</a:t>
            </a:r>
          </a:p>
          <a:p>
            <a:r>
              <a:rPr lang="en-US" sz="2800" dirty="0" smtClean="0"/>
              <a:t>Additional instructions only as directed by referee</a:t>
            </a:r>
            <a:endParaRPr lang="en-US" sz="2800"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291366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Possible Responsibilities of the Starter</a:t>
            </a:r>
            <a:endParaRPr lang="en-US" dirty="0"/>
          </a:p>
        </p:txBody>
      </p:sp>
      <p:sp>
        <p:nvSpPr>
          <p:cNvPr id="3" name="Content Placeholder 2"/>
          <p:cNvSpPr>
            <a:spLocks noGrp="1"/>
          </p:cNvSpPr>
          <p:nvPr>
            <p:ph idx="1"/>
          </p:nvPr>
        </p:nvSpPr>
        <p:spPr/>
        <p:txBody>
          <a:bodyPr/>
          <a:lstStyle/>
          <a:p>
            <a:r>
              <a:rPr lang="en-US" dirty="0" smtClean="0"/>
              <a:t>Timers Briefing</a:t>
            </a:r>
          </a:p>
          <a:p>
            <a:r>
              <a:rPr lang="en-US" dirty="0" smtClean="0"/>
              <a:t>Sound warning signal for distance events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741804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Practice, Practice!</a:t>
            </a:r>
            <a:endParaRPr lang="en-US" dirty="0"/>
          </a:p>
        </p:txBody>
      </p:sp>
      <p:sp>
        <p:nvSpPr>
          <p:cNvPr id="3" name="Content Placeholder 2"/>
          <p:cNvSpPr>
            <a:spLocks noGrp="1"/>
          </p:cNvSpPr>
          <p:nvPr>
            <p:ph idx="1"/>
          </p:nvPr>
        </p:nvSpPr>
        <p:spPr/>
        <p:txBody>
          <a:bodyPr/>
          <a:lstStyle/>
          <a:p>
            <a:r>
              <a:rPr lang="en-US" dirty="0" smtClean="0"/>
              <a:t>The more experience you gain, the more comfortable you will be!</a:t>
            </a:r>
          </a:p>
          <a:p>
            <a:r>
              <a:rPr lang="en-US" dirty="0" smtClean="0"/>
              <a:t>You are still a stroke and turn judge! </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3637108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 Overview</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Philosophy of Starting</a:t>
            </a:r>
          </a:p>
          <a:p>
            <a:r>
              <a:rPr lang="en-US" dirty="0" smtClean="0"/>
              <a:t>Starting Rules	</a:t>
            </a:r>
          </a:p>
          <a:p>
            <a:r>
              <a:rPr lang="en-US" dirty="0" smtClean="0"/>
              <a:t>Elements of the Start/Techniques of Starting</a:t>
            </a:r>
          </a:p>
          <a:p>
            <a:r>
              <a:rPr lang="en-US" dirty="0" smtClean="0"/>
              <a:t>Developing Good Habits and a Routine</a:t>
            </a:r>
          </a:p>
          <a:p>
            <a:r>
              <a:rPr lang="en-US" dirty="0" smtClean="0"/>
              <a:t>Questions</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85605698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7286"/>
            <a:ext cx="8229600" cy="5708877"/>
          </a:xfrm>
        </p:spPr>
        <p:txBody>
          <a:bodyPr>
            <a:normAutofit/>
          </a:bodyPr>
          <a:lstStyle/>
          <a:p>
            <a:pPr marL="0" indent="0" algn="ctr">
              <a:buNone/>
            </a:pPr>
            <a:endParaRPr lang="en-US" sz="5400" dirty="0" smtClean="0"/>
          </a:p>
          <a:p>
            <a:pPr marL="0" indent="0" algn="ctr">
              <a:buNone/>
            </a:pPr>
            <a:endParaRPr lang="en-US" sz="5400" b="1" dirty="0" smtClean="0"/>
          </a:p>
          <a:p>
            <a:pPr marL="0" indent="0" algn="ctr">
              <a:buNone/>
            </a:pPr>
            <a:r>
              <a:rPr lang="en-US" sz="5400" b="1" dirty="0" smtClean="0"/>
              <a:t>QUESTIONS?</a:t>
            </a:r>
          </a:p>
          <a:p>
            <a:pPr marL="0" indent="0" algn="ctr">
              <a:buNone/>
            </a:pPr>
            <a:endParaRPr lang="en-US" sz="5400" b="1" dirty="0"/>
          </a:p>
        </p:txBody>
      </p:sp>
      <p:sp>
        <p:nvSpPr>
          <p:cNvPr id="2" name="Footer Placeholder 1"/>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5515279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of Starting</a:t>
            </a:r>
            <a:endParaRPr lang="en-US" dirty="0"/>
          </a:p>
        </p:txBody>
      </p:sp>
      <p:sp>
        <p:nvSpPr>
          <p:cNvPr id="3" name="Content Placeholder 2"/>
          <p:cNvSpPr>
            <a:spLocks noGrp="1"/>
          </p:cNvSpPr>
          <p:nvPr>
            <p:ph idx="1"/>
          </p:nvPr>
        </p:nvSpPr>
        <p:spPr/>
        <p:txBody>
          <a:bodyPr>
            <a:normAutofit/>
          </a:bodyPr>
          <a:lstStyle/>
          <a:p>
            <a:r>
              <a:rPr lang="en-US" dirty="0" smtClean="0"/>
              <a:t>GOAL: A fair start for all swimmers</a:t>
            </a:r>
          </a:p>
          <a:p>
            <a:r>
              <a:rPr lang="en-US" dirty="0" smtClean="0"/>
              <a:t>Three main aspects to understand</a:t>
            </a:r>
            <a:endParaRPr lang="en-US" dirty="0"/>
          </a:p>
          <a:p>
            <a:pPr marL="914400" lvl="2" indent="0">
              <a:buNone/>
            </a:pPr>
            <a:r>
              <a:rPr lang="en-US" sz="2800" dirty="0" smtClean="0"/>
              <a:t>- Knowing when the field is ready to assume the starting position</a:t>
            </a:r>
          </a:p>
          <a:p>
            <a:pPr marL="914400" lvl="2" indent="0">
              <a:buNone/>
            </a:pPr>
            <a:r>
              <a:rPr lang="en-US" sz="2800" dirty="0" smtClean="0"/>
              <a:t>- Knowing when the field is ready to be sent</a:t>
            </a:r>
          </a:p>
          <a:p>
            <a:pPr lvl="2">
              <a:buFontTx/>
              <a:buChar char="-"/>
            </a:pPr>
            <a:r>
              <a:rPr lang="en-US" sz="2800" dirty="0" smtClean="0"/>
              <a:t>Knowing when it is necessary to intervene so that these two goals may be realized</a:t>
            </a:r>
          </a:p>
          <a:p>
            <a:pPr marL="914400" lvl="2" indent="0">
              <a:buNone/>
            </a:pPr>
            <a:endParaRPr lang="en-US" dirty="0" smtClean="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0771704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Mindset of a Starter</a:t>
            </a:r>
            <a:endParaRPr lang="en-US" dirty="0"/>
          </a:p>
        </p:txBody>
      </p:sp>
      <p:sp>
        <p:nvSpPr>
          <p:cNvPr id="3" name="Content Placeholder 2"/>
          <p:cNvSpPr>
            <a:spLocks noGrp="1"/>
          </p:cNvSpPr>
          <p:nvPr>
            <p:ph idx="1"/>
          </p:nvPr>
        </p:nvSpPr>
        <p:spPr/>
        <p:txBody>
          <a:bodyPr>
            <a:noAutofit/>
          </a:bodyPr>
          <a:lstStyle/>
          <a:p>
            <a:r>
              <a:rPr lang="en-US" dirty="0" smtClean="0"/>
              <a:t>The STARTER reads the field, to determine when THE FIELD is ready to start––Not the other way around!</a:t>
            </a:r>
          </a:p>
          <a:p>
            <a:r>
              <a:rPr lang="en-US" dirty="0" smtClean="0"/>
              <a:t>PATIENCE, PATIENCE, PATIENCE</a:t>
            </a:r>
          </a:p>
          <a:p>
            <a:r>
              <a:rPr lang="en-US" dirty="0" smtClean="0"/>
              <a:t>Control your emotions so that the swimmers can control theirs!</a:t>
            </a:r>
            <a:endParaRPr lang="en-US" dirty="0"/>
          </a:p>
          <a:p>
            <a:pPr marL="0" indent="0">
              <a:buNone/>
            </a:pPr>
            <a:endParaRPr lang="en-US" dirty="0" smtClean="0"/>
          </a:p>
          <a:p>
            <a:endParaRPr lang="en-US" dirty="0" smtClean="0"/>
          </a:p>
          <a:p>
            <a:endParaRPr lang="en-US" dirty="0" smtClean="0"/>
          </a:p>
          <a:p>
            <a:endParaRPr lang="en-US" dirty="0" smtClean="0"/>
          </a:p>
          <a:p>
            <a:pPr marL="0" indent="0">
              <a:buNone/>
            </a:pPr>
            <a:endParaRPr lang="en-US" dirty="0" smtClean="0"/>
          </a:p>
          <a:p>
            <a:pPr marL="0" indent="0">
              <a:buNone/>
            </a:pPr>
            <a:endParaRPr lang="en-US" dirty="0" smtClean="0"/>
          </a:p>
          <a:p>
            <a:endParaRPr lang="en-US" dirty="0" smtClean="0"/>
          </a:p>
          <a:p>
            <a:pPr marL="1371600" lvl="3" indent="0">
              <a:buNone/>
            </a:pPr>
            <a:r>
              <a:rPr lang="en-US" sz="3200" dirty="0" smtClean="0"/>
              <a:t>			</a:t>
            </a:r>
            <a:endParaRPr lang="en-US" sz="3200"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231751906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Rules</a:t>
            </a:r>
            <a:endParaRPr lang="en-US" dirty="0"/>
          </a:p>
        </p:txBody>
      </p:sp>
      <p:sp>
        <p:nvSpPr>
          <p:cNvPr id="3" name="Content Placeholder 2"/>
          <p:cNvSpPr>
            <a:spLocks noGrp="1"/>
          </p:cNvSpPr>
          <p:nvPr>
            <p:ph idx="1"/>
          </p:nvPr>
        </p:nvSpPr>
        <p:spPr/>
        <p:txBody>
          <a:bodyPr>
            <a:noAutofit/>
          </a:bodyPr>
          <a:lstStyle/>
          <a:p>
            <a:r>
              <a:rPr lang="en-US" sz="2400" dirty="0" smtClean="0"/>
              <a:t>From Section 101.2 of the USA Swimming Rulebook</a:t>
            </a:r>
          </a:p>
          <a:p>
            <a:pPr lvl="1"/>
            <a:r>
              <a:rPr lang="en-US" sz="2400" dirty="0"/>
              <a:t>When the swimmers and officials are ready, the Referee shall signal with an outstretched arm to the Starter that the swimmers are under the Starter’s control. </a:t>
            </a:r>
          </a:p>
          <a:p>
            <a:pPr lvl="1"/>
            <a:r>
              <a:rPr lang="en-US" sz="2400" dirty="0"/>
              <a:t>On the Starter’s command “take your mark”, the swimmers shall immediately assume their starting position, in the forward start, with at least one foot at the front of the starting platform or the deck. Swimmers starting in the water must have at least one hand in contact with the wall or starting platform. When all swimmers are stationary, the Starter shall give the starting signal. </a:t>
            </a:r>
            <a:endParaRPr lang="en-US" sz="2400" dirty="0" smtClean="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42841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Rules</a:t>
            </a:r>
            <a:endParaRPr lang="en-US" dirty="0"/>
          </a:p>
        </p:txBody>
      </p:sp>
      <p:sp>
        <p:nvSpPr>
          <p:cNvPr id="3" name="Content Placeholder 2"/>
          <p:cNvSpPr>
            <a:spLocks noGrp="1"/>
          </p:cNvSpPr>
          <p:nvPr>
            <p:ph idx="1"/>
          </p:nvPr>
        </p:nvSpPr>
        <p:spPr/>
        <p:txBody>
          <a:bodyPr>
            <a:noAutofit/>
          </a:bodyPr>
          <a:lstStyle/>
          <a:p>
            <a:r>
              <a:rPr lang="en-US" sz="2400" dirty="0" smtClean="0"/>
              <a:t>From Section 101.2 of the USA Swimming Rulebook</a:t>
            </a:r>
          </a:p>
          <a:p>
            <a:pPr lvl="1"/>
            <a:r>
              <a:rPr lang="en-US" sz="2400" dirty="0"/>
              <a:t>When a swimmer does not respond promptly to the command "take your mark," the Starter shall immediately release all swimmers with the command "stand up" upon which the swimmers may stand up or step off the blocks. </a:t>
            </a:r>
          </a:p>
          <a:p>
            <a:pPr lvl="1"/>
            <a:r>
              <a:rPr lang="en-US" sz="2400" dirty="0"/>
              <a:t>A swimmer shall not be disqualified for an illegal starting position at the start if the race is permitted to proceed. Enforcement of the correct starting position is the responsibility of the Starter. </a:t>
            </a:r>
          </a:p>
          <a:p>
            <a:pPr marL="457200" lvl="1" indent="0">
              <a:buNone/>
            </a:pPr>
            <a:endParaRPr lang="en-US" sz="2400" dirty="0"/>
          </a:p>
          <a:p>
            <a:pPr lvl="1"/>
            <a:endParaRPr lang="en-US" sz="2400" dirty="0"/>
          </a:p>
          <a:p>
            <a:pPr marL="0" lvl="0" indent="0">
              <a:buNone/>
            </a:pPr>
            <a:r>
              <a:rPr lang="en-US" sz="2400" dirty="0"/>
              <a:t>	</a:t>
            </a:r>
          </a:p>
          <a:p>
            <a:pPr marL="0" indent="0">
              <a:buNone/>
            </a:pPr>
            <a:endParaRPr lang="en-US" sz="2400"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2691814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Parts of the Start</a:t>
            </a:r>
            <a:endParaRPr lang="en-US" dirty="0"/>
          </a:p>
        </p:txBody>
      </p:sp>
      <p:sp>
        <p:nvSpPr>
          <p:cNvPr id="3" name="Content Placeholder 2"/>
          <p:cNvSpPr>
            <a:spLocks noGrp="1"/>
          </p:cNvSpPr>
          <p:nvPr>
            <p:ph idx="1"/>
          </p:nvPr>
        </p:nvSpPr>
        <p:spPr/>
        <p:txBody>
          <a:bodyPr/>
          <a:lstStyle/>
          <a:p>
            <a:r>
              <a:rPr lang="en-US" dirty="0" smtClean="0"/>
              <a:t>Knowing when the field is ready to assume the starting position</a:t>
            </a:r>
          </a:p>
          <a:p>
            <a:r>
              <a:rPr lang="en-US" dirty="0" smtClean="0"/>
              <a:t>Knowing when the field is ready to receive the starting signal</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600955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Each Heat</a:t>
            </a:r>
            <a:endParaRPr lang="en-US" dirty="0"/>
          </a:p>
        </p:txBody>
      </p:sp>
      <p:sp>
        <p:nvSpPr>
          <p:cNvPr id="3" name="Content Placeholder 2"/>
          <p:cNvSpPr>
            <a:spLocks noGrp="1"/>
          </p:cNvSpPr>
          <p:nvPr>
            <p:ph idx="1"/>
          </p:nvPr>
        </p:nvSpPr>
        <p:spPr/>
        <p:txBody>
          <a:bodyPr/>
          <a:lstStyle/>
          <a:p>
            <a:r>
              <a:rPr lang="en-US" dirty="0" smtClean="0"/>
              <a:t>Looking at swimmers behind the blocks</a:t>
            </a:r>
          </a:p>
          <a:p>
            <a:r>
              <a:rPr lang="en-US" dirty="0" smtClean="0"/>
              <a:t>Short whistles</a:t>
            </a:r>
          </a:p>
          <a:p>
            <a:r>
              <a:rPr lang="en-US" dirty="0" smtClean="0"/>
              <a:t>Long whistle(s)</a:t>
            </a:r>
          </a:p>
          <a:p>
            <a:r>
              <a:rPr lang="en-US" dirty="0" smtClean="0"/>
              <a:t>Be in position and ready to go at long whistle</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125293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Part of the Start”</a:t>
            </a:r>
            <a:endParaRPr lang="en-US" dirty="0"/>
          </a:p>
        </p:txBody>
      </p:sp>
      <p:sp>
        <p:nvSpPr>
          <p:cNvPr id="3" name="Content Placeholder 2"/>
          <p:cNvSpPr>
            <a:spLocks noGrp="1"/>
          </p:cNvSpPr>
          <p:nvPr>
            <p:ph idx="1"/>
          </p:nvPr>
        </p:nvSpPr>
        <p:spPr/>
        <p:txBody>
          <a:bodyPr/>
          <a:lstStyle/>
          <a:p>
            <a:r>
              <a:rPr lang="en-US" dirty="0" smtClean="0"/>
              <a:t>Patience as the swimmers settle into position</a:t>
            </a:r>
          </a:p>
          <a:p>
            <a:r>
              <a:rPr lang="en-US" dirty="0" smtClean="0"/>
              <a:t>Forward Start––One foot at front of block</a:t>
            </a:r>
          </a:p>
          <a:p>
            <a:r>
              <a:rPr lang="en-US" dirty="0" smtClean="0"/>
              <a:t>Backstroke Start––Toes not curled over gutter</a:t>
            </a:r>
          </a:p>
          <a:p>
            <a:r>
              <a:rPr lang="en-US" dirty="0" smtClean="0"/>
              <a:t>Once all swimmers are in position, ready for the command</a:t>
            </a:r>
            <a:endParaRPr lang="en-US" dirty="0"/>
          </a:p>
        </p:txBody>
      </p:sp>
      <p:sp>
        <p:nvSpPr>
          <p:cNvPr id="4" name="Footer Placeholder 3"/>
          <p:cNvSpPr>
            <a:spLocks noGrp="1"/>
          </p:cNvSpPr>
          <p:nvPr>
            <p:ph type="ftr" sz="quarter" idx="11"/>
          </p:nvPr>
        </p:nvSpPr>
        <p:spPr/>
        <p:txBody>
          <a:bodyPr/>
          <a:lstStyle/>
          <a:p>
            <a:r>
              <a:rPr lang="en-US" smtClean="0"/>
              <a:t>USA Swimming National Officials Committee</a:t>
            </a:r>
            <a:endParaRPr lang="en-US"/>
          </a:p>
        </p:txBody>
      </p:sp>
    </p:spTree>
    <p:extLst>
      <p:ext uri="{BB962C8B-B14F-4D97-AF65-F5344CB8AC3E}">
        <p14:creationId xmlns:p14="http://schemas.microsoft.com/office/powerpoint/2010/main" val="4244609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275</TotalTime>
  <Words>916</Words>
  <Application>Microsoft Macintosh PowerPoint</Application>
  <PresentationFormat>On-screen Show (4:3)</PresentationFormat>
  <Paragraphs>124</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USA Swimming  and [Insert LSC Here] Starter Clinic</vt:lpstr>
      <vt:lpstr>Clinic Overview</vt:lpstr>
      <vt:lpstr>Philosophy of Starting</vt:lpstr>
      <vt:lpstr>The Mindset of a Starter</vt:lpstr>
      <vt:lpstr>Starting Rules</vt:lpstr>
      <vt:lpstr>Starting Rules</vt:lpstr>
      <vt:lpstr>Two Parts of the Start</vt:lpstr>
      <vt:lpstr>Before Each Heat</vt:lpstr>
      <vt:lpstr>“The First Part of the Start”</vt:lpstr>
      <vt:lpstr>“Take Your Mark”</vt:lpstr>
      <vt:lpstr>“The Second Part of the Start”</vt:lpstr>
      <vt:lpstr>If Things Don’t Go As Planned….(For ANY Reason!)</vt:lpstr>
      <vt:lpstr>Once The Heat Has Started….</vt:lpstr>
      <vt:lpstr>The False Start</vt:lpstr>
      <vt:lpstr>Where to Stand</vt:lpstr>
      <vt:lpstr>Becoming Familiar With Equipment</vt:lpstr>
      <vt:lpstr>Other Things to Say (And Not To Say!)</vt:lpstr>
      <vt:lpstr>Other Possible Responsibilities of the Starter</vt:lpstr>
      <vt:lpstr>Practice, Practice, Practice!</vt:lpstr>
      <vt:lpstr>PowerPoint Presentation</vt:lpstr>
    </vt:vector>
  </TitlesOfParts>
  <Company>BSM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USAS Convention 2014 Hyatt Regency Jacksonville Riverfront Jacksonville, Florida Athlete Legislation Presentation</dc:title>
  <dc:creator>Patrick Hunter</dc:creator>
  <cp:lastModifiedBy>Patrick Hunter</cp:lastModifiedBy>
  <cp:revision>57</cp:revision>
  <dcterms:created xsi:type="dcterms:W3CDTF">2014-08-17T17:13:36Z</dcterms:created>
  <dcterms:modified xsi:type="dcterms:W3CDTF">2017-04-27T01:39:56Z</dcterms:modified>
</cp:coreProperties>
</file>